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4"/>
  </p:notesMasterIdLst>
  <p:handoutMasterIdLst>
    <p:handoutMasterId r:id="rId25"/>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89" r:id="rId17"/>
    <p:sldId id="273" r:id="rId18"/>
    <p:sldId id="284" r:id="rId19"/>
    <p:sldId id="283" r:id="rId20"/>
    <p:sldId id="286" r:id="rId21"/>
    <p:sldId id="287" r:id="rId22"/>
    <p:sldId id="288" r:id="rId23"/>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F0E27"/>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831AF1-C502-3045-A648-2258BEFDC90F}" v="46" dt="2025-08-29T13:51:24.8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69" autoAdjust="0"/>
    <p:restoredTop sz="66824" autoAdjust="0"/>
  </p:normalViewPr>
  <p:slideViewPr>
    <p:cSldViewPr>
      <p:cViewPr varScale="1">
        <p:scale>
          <a:sx n="96" d="100"/>
          <a:sy n="96" d="100"/>
        </p:scale>
        <p:origin x="2696" y="192"/>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bar, Malena" userId="9230a1f3-c5c2-40c2-b18e-6efb2e99c739" providerId="ADAL" clId="{51A41E0A-7C73-5A3A-AF27-64F1971112DD}"/>
    <pc:docChg chg="custSel modSld">
      <pc:chgData name="Tobar, Malena" userId="9230a1f3-c5c2-40c2-b18e-6efb2e99c739" providerId="ADAL" clId="{51A41E0A-7C73-5A3A-AF27-64F1971112DD}" dt="2025-09-12T01:23:16.211" v="0" actId="478"/>
      <pc:docMkLst>
        <pc:docMk/>
      </pc:docMkLst>
      <pc:sldChg chg="delSp mod">
        <pc:chgData name="Tobar, Malena" userId="9230a1f3-c5c2-40c2-b18e-6efb2e99c739" providerId="ADAL" clId="{51A41E0A-7C73-5A3A-AF27-64F1971112DD}" dt="2025-09-12T01:23:16.211" v="0" actId="478"/>
        <pc:sldMkLst>
          <pc:docMk/>
          <pc:sldMk cId="4250189459" sldId="266"/>
        </pc:sldMkLst>
        <pc:spChg chg="del">
          <ac:chgData name="Tobar, Malena" userId="9230a1f3-c5c2-40c2-b18e-6efb2e99c739" providerId="ADAL" clId="{51A41E0A-7C73-5A3A-AF27-64F1971112DD}" dt="2025-09-12T01:23:16.211" v="0" actId="478"/>
          <ac:spMkLst>
            <pc:docMk/>
            <pc:sldMk cId="4250189459" sldId="266"/>
            <ac:spMk id="2" creationId="{17CEBE55-9D7B-29C1-4EAF-3D818B8B8F1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10/6/25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10/6/25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a:t>
            </a:r>
          </a:p>
          <a:p>
            <a:endParaRPr lang="es-ES_tradnl" sz="1200" b="1" kern="1200" noProof="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El liderazgo es algo con lo que nos topamos todos los días—ya seamos empleados, estudiantes, voluntarios, miembros de la iglesia o incluso habitantes de una determinada ciudad o nación.</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inicial—Excelencia en el liderazgo</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¿Cuáles son algunas características de los líderes excelentes? </a:t>
            </a:r>
            <a:endParaRPr lang="es-ES_tradnl" sz="1200" kern="1200" dirty="0">
              <a:solidFill>
                <a:schemeClr val="tx1"/>
              </a:solidFill>
              <a:effectLst/>
              <a:latin typeface="+mn-lt"/>
              <a:ea typeface="+mn-ea"/>
              <a:cs typeface="+mn-cs"/>
            </a:endParaRPr>
          </a:p>
          <a:p>
            <a:endParaRPr lang="es-ES_tradnl" sz="1200" b="1" i="1"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 </a:t>
            </a:r>
            <a:r>
              <a:rPr lang="es-ES_tradnl" sz="1200" kern="1200" dirty="0">
                <a:solidFill>
                  <a:schemeClr val="tx1"/>
                </a:solidFill>
                <a:effectLst/>
                <a:latin typeface="+mn-lt"/>
                <a:ea typeface="+mn-ea"/>
                <a:cs typeface="+mn-cs"/>
              </a:rPr>
              <a:t>La descripción que Jesús hace de sí mismo como el Buen Pastor se sitúa en un contexto de modelos de liderazgo contrastantes. Por un lado: los líderes religiosos judíos, que acababan de expulsar de la sinagoga a un hombre que había nacido ciego. Por otro lado: Jesús, que sanó al hombre, lo buscó nuevamente más tarde y le ofreció la oportunidad de creer y ser restaurado.</a:t>
            </a:r>
          </a:p>
          <a:p>
            <a:endParaRPr lang="es-ES_tradnl"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En Juan 9, Jesús sanó a un hombre que había nacido ciego. Los líderes religiosos judíos plantearon objeciones sobre el método de Jesús, ya que hacer lodo, según su comprensión, equivalía a trabajar en el día de reposo. Cuando el hombre sanado cuestionó su lógica, los líderes religiosos lo echaron de la sinagoga. Jesús le reveló su identidad al hombre, quien creyó y adoró a Jesús. Algunos de los líderes religiosos escucharon su conversación y comenzaron a cuestionar a Jesús. Su discurso en Juan 10 sobre los pastores verdaderos y falsos fue parte de Su respuesta a ellos. Destacó su falta de cuidado por el pueblo de Dios, incluido el hombre que había sido sanado, contrastando su indiferencia con el amor sacrificial de Jesús.</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10:16–21</a:t>
            </a:r>
          </a:p>
          <a:p>
            <a:endParaRPr lang="es-ES_tradnl" b="1" noProof="0" dirty="0">
              <a:effectLst/>
              <a:latin typeface="Franklin Gothic Book" panose="020B0503020102020204" pitchFamily="34" charset="0"/>
            </a:endParaRPr>
          </a:p>
          <a:p>
            <a:r>
              <a:rPr lang="es-ES_tradnl" noProof="0" dirty="0">
                <a:effectLst/>
                <a:latin typeface="Franklin Gothic Book" panose="020B0503020102020204" pitchFamily="34" charset="0"/>
              </a:rPr>
              <a:t> </a:t>
            </a:r>
            <a:r>
              <a:rPr lang="es-ES_tradnl" sz="1200" b="1" i="0" u="none" strike="noStrike" kern="1200" baseline="30000" noProof="0" dirty="0">
                <a:solidFill>
                  <a:schemeClr val="tx1"/>
                </a:solidFill>
                <a:effectLst/>
                <a:latin typeface="+mn-lt"/>
                <a:ea typeface="+mn-ea"/>
                <a:cs typeface="+mn-cs"/>
              </a:rPr>
              <a:t>16 </a:t>
            </a:r>
            <a:r>
              <a:rPr lang="es-ES_tradnl" sz="1200" b="0" i="0" u="none" strike="noStrike" kern="1200" noProof="0" dirty="0">
                <a:solidFill>
                  <a:schemeClr val="tx1"/>
                </a:solidFill>
                <a:effectLst/>
                <a:latin typeface="+mn-lt"/>
                <a:ea typeface="+mn-ea"/>
                <a:cs typeface="+mn-cs"/>
              </a:rPr>
              <a:t>También tengo otras ovejas que no son de este redil; aquellas también debo traer, y oirán mi voz; y habrá un rebaño, y un pastor. </a:t>
            </a:r>
            <a:r>
              <a:rPr lang="es-ES_tradnl" sz="1200" b="1" i="0" u="none" strike="noStrike" kern="1200" baseline="30000" noProof="0" dirty="0">
                <a:solidFill>
                  <a:schemeClr val="tx1"/>
                </a:solidFill>
                <a:effectLst/>
                <a:latin typeface="+mn-lt"/>
                <a:ea typeface="+mn-ea"/>
                <a:cs typeface="+mn-cs"/>
              </a:rPr>
              <a:t>17 </a:t>
            </a:r>
            <a:r>
              <a:rPr lang="es-ES_tradnl" sz="1200" b="0" i="0" u="none" strike="noStrike" kern="1200" noProof="0" dirty="0">
                <a:solidFill>
                  <a:schemeClr val="tx1"/>
                </a:solidFill>
                <a:effectLst/>
                <a:latin typeface="+mn-lt"/>
                <a:ea typeface="+mn-ea"/>
                <a:cs typeface="+mn-cs"/>
              </a:rPr>
              <a:t>Por eso me ama el Padre, porque yo pongo mi vida, para volverla a tomar. </a:t>
            </a:r>
            <a:r>
              <a:rPr lang="es-ES_tradnl" sz="1200" b="1" i="0" u="none" strike="noStrike" kern="1200" baseline="30000" noProof="0" dirty="0">
                <a:solidFill>
                  <a:schemeClr val="tx1"/>
                </a:solidFill>
                <a:effectLst/>
                <a:latin typeface="+mn-lt"/>
                <a:ea typeface="+mn-ea"/>
                <a:cs typeface="+mn-cs"/>
              </a:rPr>
              <a:t>18 </a:t>
            </a:r>
            <a:r>
              <a:rPr lang="es-ES_tradnl" sz="1200" b="0" i="0" u="none" strike="noStrike" kern="1200" noProof="0" dirty="0">
                <a:solidFill>
                  <a:schemeClr val="tx1"/>
                </a:solidFill>
                <a:effectLst/>
                <a:latin typeface="+mn-lt"/>
                <a:ea typeface="+mn-ea"/>
                <a:cs typeface="+mn-cs"/>
              </a:rPr>
              <a:t>Nadie me la quita, sino que yo de mí mismo la pongo. Tengo poder para ponerla, y tengo poder para volverla a tomar. Este mandamiento recibí de mi Padre.</a:t>
            </a:r>
          </a:p>
          <a:p>
            <a:r>
              <a:rPr lang="es-ES_tradnl" sz="1200" b="1" i="0" u="none" strike="noStrike" kern="1200" baseline="30000" noProof="0" dirty="0">
                <a:solidFill>
                  <a:schemeClr val="tx1"/>
                </a:solidFill>
                <a:effectLst/>
                <a:latin typeface="+mn-lt"/>
                <a:ea typeface="+mn-ea"/>
                <a:cs typeface="+mn-cs"/>
              </a:rPr>
              <a:t>19 </a:t>
            </a:r>
            <a:r>
              <a:rPr lang="es-ES_tradnl" sz="1200" b="0" i="0" u="none" strike="noStrike" kern="1200" noProof="0" dirty="0">
                <a:solidFill>
                  <a:schemeClr val="tx1"/>
                </a:solidFill>
                <a:effectLst/>
                <a:latin typeface="+mn-lt"/>
                <a:ea typeface="+mn-ea"/>
                <a:cs typeface="+mn-cs"/>
              </a:rPr>
              <a:t>Volvió a haber disensión entre los judíos por estas palabras. </a:t>
            </a:r>
            <a:r>
              <a:rPr lang="es-ES_tradnl" sz="1200" b="1" i="0" u="none" strike="noStrike" kern="1200" baseline="30000" noProof="0" dirty="0">
                <a:solidFill>
                  <a:schemeClr val="tx1"/>
                </a:solidFill>
                <a:effectLst/>
                <a:latin typeface="+mn-lt"/>
                <a:ea typeface="+mn-ea"/>
                <a:cs typeface="+mn-cs"/>
              </a:rPr>
              <a:t>20 </a:t>
            </a:r>
            <a:r>
              <a:rPr lang="es-ES_tradnl" sz="1200" b="0" i="0" u="none" strike="noStrike" kern="1200" noProof="0" dirty="0">
                <a:solidFill>
                  <a:schemeClr val="tx1"/>
                </a:solidFill>
                <a:effectLst/>
                <a:latin typeface="+mn-lt"/>
                <a:ea typeface="+mn-ea"/>
                <a:cs typeface="+mn-cs"/>
              </a:rPr>
              <a:t>Muchos de ellos decían: Demonio tiene, y está fuera de sí; ¿por qué le oís?</a:t>
            </a:r>
            <a:r>
              <a:rPr lang="es-ES_tradnl" sz="1200" b="1" i="0" u="none" strike="noStrike" kern="1200" baseline="30000" noProof="0" dirty="0">
                <a:solidFill>
                  <a:schemeClr val="tx1"/>
                </a:solidFill>
                <a:effectLst/>
                <a:latin typeface="+mn-lt"/>
                <a:ea typeface="+mn-ea"/>
                <a:cs typeface="+mn-cs"/>
              </a:rPr>
              <a:t>21 </a:t>
            </a:r>
            <a:r>
              <a:rPr lang="es-ES_tradnl" sz="1200" b="0" i="0" u="none" strike="noStrike" kern="1200" noProof="0" dirty="0">
                <a:solidFill>
                  <a:schemeClr val="tx1"/>
                </a:solidFill>
                <a:effectLst/>
                <a:latin typeface="+mn-lt"/>
                <a:ea typeface="+mn-ea"/>
                <a:cs typeface="+mn-cs"/>
              </a:rPr>
              <a:t>Decían otros: Estas palabras no son de endemoniado. ¿Puede acaso el demonio abrir los ojos de los ciegos?</a:t>
            </a:r>
          </a:p>
          <a:p>
            <a:endParaRPr lang="es-ES_tradnl" noProof="0"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10:22–27</a:t>
            </a:r>
          </a:p>
          <a:p>
            <a:endParaRPr lang="es-ES_tradnl" b="1"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22 </a:t>
            </a:r>
            <a:r>
              <a:rPr lang="es-ES_tradnl" sz="1200" b="0" i="0" u="none" strike="noStrike" kern="1200" noProof="0" dirty="0" err="1">
                <a:solidFill>
                  <a:schemeClr val="tx1"/>
                </a:solidFill>
                <a:effectLst/>
                <a:latin typeface="+mn-lt"/>
                <a:ea typeface="+mn-ea"/>
                <a:cs typeface="+mn-cs"/>
              </a:rPr>
              <a:t>Celebrábase</a:t>
            </a:r>
            <a:r>
              <a:rPr lang="es-ES_tradnl" sz="1200" b="0" i="0" u="none" strike="noStrike" kern="1200" noProof="0" dirty="0">
                <a:solidFill>
                  <a:schemeClr val="tx1"/>
                </a:solidFill>
                <a:effectLst/>
                <a:latin typeface="+mn-lt"/>
                <a:ea typeface="+mn-ea"/>
                <a:cs typeface="+mn-cs"/>
              </a:rPr>
              <a:t> en Jerusalén la fiesta de la dedicación. Era invierno, </a:t>
            </a:r>
            <a:r>
              <a:rPr lang="es-ES_tradnl" sz="1200" b="1" i="0" u="none" strike="noStrike" kern="1200" baseline="30000" noProof="0" dirty="0">
                <a:solidFill>
                  <a:schemeClr val="tx1"/>
                </a:solidFill>
                <a:effectLst/>
                <a:latin typeface="+mn-lt"/>
                <a:ea typeface="+mn-ea"/>
                <a:cs typeface="+mn-cs"/>
              </a:rPr>
              <a:t>23 </a:t>
            </a:r>
            <a:r>
              <a:rPr lang="es-ES_tradnl" sz="1200" b="0" i="0" u="none" strike="noStrike" kern="1200" noProof="0" dirty="0">
                <a:solidFill>
                  <a:schemeClr val="tx1"/>
                </a:solidFill>
                <a:effectLst/>
                <a:latin typeface="+mn-lt"/>
                <a:ea typeface="+mn-ea"/>
                <a:cs typeface="+mn-cs"/>
              </a:rPr>
              <a:t>y Jesús andaba en el templo por el pórtico de Salomón. </a:t>
            </a:r>
            <a:r>
              <a:rPr lang="es-ES_tradnl" sz="1200" b="1" i="0" u="none" strike="noStrike" kern="1200" baseline="30000" noProof="0" dirty="0">
                <a:solidFill>
                  <a:schemeClr val="tx1"/>
                </a:solidFill>
                <a:effectLst/>
                <a:latin typeface="+mn-lt"/>
                <a:ea typeface="+mn-ea"/>
                <a:cs typeface="+mn-cs"/>
              </a:rPr>
              <a:t>24 </a:t>
            </a:r>
            <a:r>
              <a:rPr lang="es-ES_tradnl" sz="1200" b="0" i="0" u="none" strike="noStrike" kern="1200" noProof="0" dirty="0">
                <a:solidFill>
                  <a:schemeClr val="tx1"/>
                </a:solidFill>
                <a:effectLst/>
                <a:latin typeface="+mn-lt"/>
                <a:ea typeface="+mn-ea"/>
                <a:cs typeface="+mn-cs"/>
              </a:rPr>
              <a:t>Y le rodearon los judíos y le dijeron: ¿Hasta cuándo nos turbarás el alma? Si tú eres el Cristo, dínoslo abiertamente.</a:t>
            </a:r>
            <a:r>
              <a:rPr lang="es-ES_tradnl" sz="1200" b="1" i="0" u="none" strike="noStrike" kern="1200" baseline="30000" noProof="0" dirty="0">
                <a:solidFill>
                  <a:schemeClr val="tx1"/>
                </a:solidFill>
                <a:effectLst/>
                <a:latin typeface="+mn-lt"/>
                <a:ea typeface="+mn-ea"/>
                <a:cs typeface="+mn-cs"/>
              </a:rPr>
              <a:t>25 </a:t>
            </a:r>
            <a:r>
              <a:rPr lang="es-ES_tradnl" sz="1200" b="0" i="0" u="none" strike="noStrike" kern="1200" noProof="0" dirty="0">
                <a:solidFill>
                  <a:schemeClr val="tx1"/>
                </a:solidFill>
                <a:effectLst/>
                <a:latin typeface="+mn-lt"/>
                <a:ea typeface="+mn-ea"/>
                <a:cs typeface="+mn-cs"/>
              </a:rPr>
              <a:t>Jesús les respondió: Os lo he dicho, y no creéis; las obras que yo hago en nombre de mi Padre, ellas dan testimonio de mí; </a:t>
            </a:r>
            <a:r>
              <a:rPr lang="es-ES_tradnl" sz="1200" b="1" i="0" u="none" strike="noStrike" kern="1200" baseline="30000" noProof="0" dirty="0">
                <a:solidFill>
                  <a:schemeClr val="tx1"/>
                </a:solidFill>
                <a:effectLst/>
                <a:latin typeface="+mn-lt"/>
                <a:ea typeface="+mn-ea"/>
                <a:cs typeface="+mn-cs"/>
              </a:rPr>
              <a:t>26 </a:t>
            </a:r>
            <a:r>
              <a:rPr lang="es-ES_tradnl" sz="1200" b="0" i="0" u="none" strike="noStrike" kern="1200" noProof="0" dirty="0">
                <a:solidFill>
                  <a:schemeClr val="tx1"/>
                </a:solidFill>
                <a:effectLst/>
                <a:latin typeface="+mn-lt"/>
                <a:ea typeface="+mn-ea"/>
                <a:cs typeface="+mn-cs"/>
              </a:rPr>
              <a:t>pero vosotros no creéis, porque no sois de mis ovejas, como os he dicho. </a:t>
            </a:r>
            <a:r>
              <a:rPr lang="es-ES_tradnl" sz="1200" b="1" i="0" u="none" strike="noStrike" kern="1200" baseline="30000" noProof="0" dirty="0">
                <a:solidFill>
                  <a:schemeClr val="tx1"/>
                </a:solidFill>
                <a:effectLst/>
                <a:latin typeface="+mn-lt"/>
                <a:ea typeface="+mn-ea"/>
                <a:cs typeface="+mn-cs"/>
              </a:rPr>
              <a:t>27 </a:t>
            </a:r>
            <a:r>
              <a:rPr lang="es-ES_tradnl" sz="1200" b="0" i="0" u="none" strike="noStrike" kern="1200" noProof="0" dirty="0">
                <a:solidFill>
                  <a:schemeClr val="tx1"/>
                </a:solidFill>
                <a:effectLst/>
                <a:latin typeface="+mn-lt"/>
                <a:ea typeface="+mn-ea"/>
                <a:cs typeface="+mn-cs"/>
              </a:rPr>
              <a:t>Mis ovejas oyen mi voz, y yo las conozco, y me siguen,</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Janucá </a:t>
            </a:r>
            <a:r>
              <a:rPr lang="es-ES_tradnl" b="0" noProof="0" dirty="0">
                <a:solidFill>
                  <a:srgbClr val="141413"/>
                </a:solidFill>
                <a:effectLst/>
                <a:highlight>
                  <a:srgbClr val="00FFFF"/>
                </a:highlight>
                <a:latin typeface="Helvetica" pitchFamily="2" charset="0"/>
              </a:rPr>
              <a:t>(pg. 83,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La «fiesta de la dedicación» en Juan 10:22 se refiere a la celebración judía que ahora llamamos Janucá. Esta hoja informativa describe los orígenes y el significado de la fiesta.</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latin typeface="Franklin Gothic Book" panose="020B0503020102020204" pitchFamily="34" charset="0"/>
              </a:rPr>
              <a:t>Juan 10:27–30</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27 </a:t>
            </a:r>
            <a:r>
              <a:rPr lang="es-ES_tradnl" sz="1200" b="0" i="0" u="none" strike="noStrike" kern="1200" noProof="0" dirty="0">
                <a:solidFill>
                  <a:schemeClr val="tx1"/>
                </a:solidFill>
                <a:effectLst/>
                <a:latin typeface="+mn-lt"/>
                <a:ea typeface="+mn-ea"/>
                <a:cs typeface="+mn-cs"/>
              </a:rPr>
              <a:t>Mis ovejas oyen mi voz, y yo las conozco, y me siguen, </a:t>
            </a:r>
            <a:r>
              <a:rPr lang="es-ES_tradnl" sz="1200" b="1" i="0" u="none" strike="noStrike" kern="1200" baseline="30000" noProof="0" dirty="0">
                <a:solidFill>
                  <a:schemeClr val="tx1"/>
                </a:solidFill>
                <a:effectLst/>
                <a:latin typeface="+mn-lt"/>
                <a:ea typeface="+mn-ea"/>
                <a:cs typeface="+mn-cs"/>
              </a:rPr>
              <a:t>28 </a:t>
            </a:r>
            <a:r>
              <a:rPr lang="es-ES_tradnl" sz="1200" b="0" i="0" u="none" strike="noStrike" kern="1200" noProof="0" dirty="0">
                <a:solidFill>
                  <a:schemeClr val="tx1"/>
                </a:solidFill>
                <a:effectLst/>
                <a:latin typeface="+mn-lt"/>
                <a:ea typeface="+mn-ea"/>
                <a:cs typeface="+mn-cs"/>
              </a:rPr>
              <a:t>y yo les doy vida eterna; y no perecerán jamás, ni nadie las arrebatará de mi mano. </a:t>
            </a:r>
            <a:r>
              <a:rPr lang="es-ES_tradnl" sz="1200" b="1" i="0" u="none" strike="noStrike" kern="1200" baseline="30000" noProof="0" dirty="0">
                <a:solidFill>
                  <a:schemeClr val="tx1"/>
                </a:solidFill>
                <a:effectLst/>
                <a:latin typeface="+mn-lt"/>
                <a:ea typeface="+mn-ea"/>
                <a:cs typeface="+mn-cs"/>
              </a:rPr>
              <a:t>29 </a:t>
            </a:r>
            <a:r>
              <a:rPr lang="es-ES_tradnl" sz="1200" b="0" i="0" u="none" strike="noStrike" kern="1200" noProof="0" dirty="0">
                <a:solidFill>
                  <a:schemeClr val="tx1"/>
                </a:solidFill>
                <a:effectLst/>
                <a:latin typeface="+mn-lt"/>
                <a:ea typeface="+mn-ea"/>
                <a:cs typeface="+mn-cs"/>
              </a:rPr>
              <a:t>Mi Padre que me las dio, es mayor que todos, y nadie las puede arrebatar de la mano de mi Padre. </a:t>
            </a:r>
            <a:r>
              <a:rPr lang="es-ES_tradnl" sz="1200" b="1" i="0" u="none" strike="noStrike" kern="1200" baseline="30000" noProof="0" dirty="0">
                <a:solidFill>
                  <a:schemeClr val="tx1"/>
                </a:solidFill>
                <a:effectLst/>
                <a:latin typeface="+mn-lt"/>
                <a:ea typeface="+mn-ea"/>
                <a:cs typeface="+mn-cs"/>
              </a:rPr>
              <a:t>30 </a:t>
            </a:r>
            <a:r>
              <a:rPr lang="es-ES_tradnl" sz="1200" b="0" i="0" u="none" strike="noStrike" kern="1200" noProof="0" dirty="0">
                <a:solidFill>
                  <a:schemeClr val="tx1"/>
                </a:solidFill>
                <a:effectLst/>
                <a:latin typeface="+mn-lt"/>
                <a:ea typeface="+mn-ea"/>
                <a:cs typeface="+mn-cs"/>
              </a:rPr>
              <a:t>Yo y el Padre uno somos.</a:t>
            </a:r>
            <a:endParaRPr lang="es-ES_tradnl" noProof="0"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noProof="0" dirty="0"/>
          </a:p>
          <a:p>
            <a:r>
              <a:rPr lang="es-ES_tradnl" sz="1200" kern="1200" dirty="0">
                <a:solidFill>
                  <a:schemeClr val="tx1"/>
                </a:solidFill>
                <a:effectLst/>
                <a:latin typeface="+mn-lt"/>
                <a:ea typeface="+mn-ea"/>
                <a:cs typeface="+mn-cs"/>
              </a:rPr>
              <a:t>Somos inmensamente bendecidos por ser parte del rebaño de Jesús. Podemos vivir una vida abundante porque el Buen Pastor dio su vida por nosotros. Podemos tener plena confianza en que nadie puede destruir esa vida eterna y abundante ni apartarnos de la mano del Padre. Estamos seguros en la protección del Pastor y en Su fiel cuidado. Hagamos todo lo posible por guiar a otros hacia el refugio de este redil. Y pidámosle al Pastor que nos dé una visión clara de lo que Él desea—«un solo rebaño con un solo pastor».</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b="1" noProof="0" dirty="0"/>
              <a:t>Texto para el estudio: </a:t>
            </a:r>
            <a:r>
              <a:rPr lang="es-ES_tradnl" b="0" noProof="0" dirty="0"/>
              <a:t>Juan 10:1–30</a:t>
            </a:r>
            <a:endParaRPr lang="es-ES_tradnl" b="1" noProof="0" dirty="0"/>
          </a:p>
          <a:p>
            <a:endParaRPr lang="es-ES_tradnl" b="1"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aprenderán a escuchar la voz del Buen Pastor.</a:t>
            </a:r>
          </a:p>
          <a:p>
            <a:pPr marL="685800" lvl="1" indent="-228600">
              <a:buFont typeface="+mj-lt"/>
              <a:buAutoNum type="arabicPeriod"/>
            </a:pPr>
            <a:r>
              <a:rPr lang="es-ES_tradnl" sz="1200" kern="1200" dirty="0">
                <a:solidFill>
                  <a:schemeClr val="tx1"/>
                </a:solidFill>
                <a:effectLst/>
                <a:latin typeface="+mn-lt"/>
                <a:ea typeface="+mn-ea"/>
                <a:cs typeface="+mn-cs"/>
              </a:rPr>
              <a:t>Los alumnos le agradecerán a Jesús por sacrificar su vida voluntariamente por las ovejas.</a:t>
            </a:r>
          </a:p>
          <a:p>
            <a:pPr marL="685800" lvl="1" indent="-228600">
              <a:buFont typeface="+mj-lt"/>
              <a:buAutoNum type="arabicPeriod"/>
            </a:pPr>
            <a:r>
              <a:rPr lang="es-ES_tradnl" sz="1200" kern="1200" dirty="0">
                <a:solidFill>
                  <a:schemeClr val="tx1"/>
                </a:solidFill>
                <a:effectLst/>
                <a:latin typeface="+mn-lt"/>
                <a:ea typeface="+mn-ea"/>
                <a:cs typeface="+mn-cs"/>
              </a:rPr>
              <a:t>Los alumnos reconocerán el propósito supremo de Dios de crear «un solo rebaño con un solo pastor» (Juan 10:16, NTV).</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10:1–6</a:t>
            </a:r>
          </a:p>
          <a:p>
            <a:endParaRPr lang="es-ES_tradnl" noProof="0" dirty="0">
              <a:effectLst/>
              <a:latin typeface="Franklin Gothic Book" panose="020B0503020102020204" pitchFamily="34" charset="0"/>
            </a:endParaRPr>
          </a:p>
          <a:p>
            <a:r>
              <a:rPr lang="es-ES_tradnl" sz="1200" b="0" i="0" u="none" strike="noStrike" kern="1200" noProof="0" dirty="0">
                <a:solidFill>
                  <a:schemeClr val="tx1"/>
                </a:solidFill>
                <a:effectLst/>
                <a:latin typeface="+mn-lt"/>
                <a:ea typeface="+mn-ea"/>
                <a:cs typeface="+mn-cs"/>
              </a:rPr>
              <a:t>De cierto, de cierto os digo: El que no entra por la puerta en el redil de las ovejas, sino que sube por otra parte, ese es ladrón y salteador.</a:t>
            </a:r>
            <a:r>
              <a:rPr lang="es-ES_tradnl" sz="1200" b="1" i="0" u="none" strike="noStrike" kern="1200" baseline="30000" noProof="0" dirty="0">
                <a:solidFill>
                  <a:schemeClr val="tx1"/>
                </a:solidFill>
                <a:effectLst/>
                <a:latin typeface="+mn-lt"/>
                <a:ea typeface="+mn-ea"/>
                <a:cs typeface="+mn-cs"/>
              </a:rPr>
              <a:t>2 </a:t>
            </a:r>
            <a:r>
              <a:rPr lang="es-ES_tradnl" sz="1200" b="0" i="0" u="none" strike="noStrike" kern="1200" noProof="0" dirty="0">
                <a:solidFill>
                  <a:schemeClr val="tx1"/>
                </a:solidFill>
                <a:effectLst/>
                <a:latin typeface="+mn-lt"/>
                <a:ea typeface="+mn-ea"/>
                <a:cs typeface="+mn-cs"/>
              </a:rPr>
              <a:t>Mas el que entra por la puerta, el pastor de las ovejas es. </a:t>
            </a:r>
            <a:r>
              <a:rPr lang="es-ES_tradnl" sz="1200" b="1" i="0" u="none" strike="noStrike" kern="1200" baseline="30000" noProof="0" dirty="0">
                <a:solidFill>
                  <a:schemeClr val="tx1"/>
                </a:solidFill>
                <a:effectLst/>
                <a:latin typeface="+mn-lt"/>
                <a:ea typeface="+mn-ea"/>
                <a:cs typeface="+mn-cs"/>
              </a:rPr>
              <a:t>3 </a:t>
            </a:r>
            <a:r>
              <a:rPr lang="es-ES_tradnl" sz="1200" b="0" i="0" u="none" strike="noStrike" kern="1200" noProof="0" dirty="0">
                <a:solidFill>
                  <a:schemeClr val="tx1"/>
                </a:solidFill>
                <a:effectLst/>
                <a:latin typeface="+mn-lt"/>
                <a:ea typeface="+mn-ea"/>
                <a:cs typeface="+mn-cs"/>
              </a:rPr>
              <a:t>A este abre el portero, y las ovejas oyen su voz; y a sus ovejas llama por nombre, y las saca. </a:t>
            </a:r>
            <a:r>
              <a:rPr lang="es-ES_tradnl" sz="1200" b="1" i="0" u="none" strike="noStrike" kern="1200" baseline="30000" noProof="0" dirty="0">
                <a:solidFill>
                  <a:schemeClr val="tx1"/>
                </a:solidFill>
                <a:effectLst/>
                <a:latin typeface="+mn-lt"/>
                <a:ea typeface="+mn-ea"/>
                <a:cs typeface="+mn-cs"/>
              </a:rPr>
              <a:t>4 </a:t>
            </a:r>
            <a:r>
              <a:rPr lang="es-ES_tradnl" sz="1200" b="0" i="0" u="none" strike="noStrike" kern="1200" noProof="0" dirty="0">
                <a:solidFill>
                  <a:schemeClr val="tx1"/>
                </a:solidFill>
                <a:effectLst/>
                <a:latin typeface="+mn-lt"/>
                <a:ea typeface="+mn-ea"/>
                <a:cs typeface="+mn-cs"/>
              </a:rPr>
              <a:t>Y cuando ha sacado fuera todas las propias, va delante de ellas; y las ovejas le siguen, porque conocen su voz. </a:t>
            </a:r>
            <a:r>
              <a:rPr lang="es-ES_tradnl" sz="1200" b="1" i="0" u="none" strike="noStrike" kern="1200" baseline="30000" noProof="0" dirty="0">
                <a:solidFill>
                  <a:schemeClr val="tx1"/>
                </a:solidFill>
                <a:effectLst/>
                <a:latin typeface="+mn-lt"/>
                <a:ea typeface="+mn-ea"/>
                <a:cs typeface="+mn-cs"/>
              </a:rPr>
              <a:t>5 </a:t>
            </a:r>
            <a:r>
              <a:rPr lang="es-ES_tradnl" sz="1200" b="0" i="0" u="none" strike="noStrike" kern="1200" noProof="0" dirty="0">
                <a:solidFill>
                  <a:schemeClr val="tx1"/>
                </a:solidFill>
                <a:effectLst/>
                <a:latin typeface="+mn-lt"/>
                <a:ea typeface="+mn-ea"/>
                <a:cs typeface="+mn-cs"/>
              </a:rPr>
              <a:t>Mas al extraño no seguirán, sino huirán de él, porque no conocen la voz de los extraños. </a:t>
            </a:r>
            <a:r>
              <a:rPr lang="es-ES_tradnl" sz="1200" b="1" i="0" u="none" strike="noStrike" kern="1200" baseline="30000" noProof="0" dirty="0">
                <a:solidFill>
                  <a:schemeClr val="tx1"/>
                </a:solidFill>
                <a:effectLst/>
                <a:latin typeface="+mn-lt"/>
                <a:ea typeface="+mn-ea"/>
                <a:cs typeface="+mn-cs"/>
              </a:rPr>
              <a:t>6 </a:t>
            </a:r>
            <a:r>
              <a:rPr lang="es-ES_tradnl" sz="1200" b="0" i="0" u="none" strike="noStrike" kern="1200" noProof="0" dirty="0">
                <a:solidFill>
                  <a:schemeClr val="tx1"/>
                </a:solidFill>
                <a:effectLst/>
                <a:latin typeface="+mn-lt"/>
                <a:ea typeface="+mn-ea"/>
                <a:cs typeface="+mn-cs"/>
              </a:rPr>
              <a:t>Esta alegoría les dijo Jesús; pero ellos no entendieron qué era lo que les decía.</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Meditación sobre Juan 10:1–5 </a:t>
            </a:r>
            <a:r>
              <a:rPr lang="es-ES_tradnl" b="0" noProof="0" dirty="0">
                <a:solidFill>
                  <a:srgbClr val="141413"/>
                </a:solidFill>
                <a:effectLst/>
                <a:highlight>
                  <a:srgbClr val="00FFFF"/>
                </a:highlight>
                <a:latin typeface="Helvetica" pitchFamily="2" charset="0"/>
              </a:rPr>
              <a:t>(pg. 81,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Anime a los alumnos a reservar un bloque de tiempo para orar y meditar sobre Juan 10:1–5, usando las indicaciones proporcionadas en esta hoja de trabajo.</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10:7–10</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7 </a:t>
            </a:r>
            <a:r>
              <a:rPr lang="es-ES_tradnl" sz="1200" b="0" i="0" u="none" strike="noStrike" kern="1200" noProof="0" dirty="0">
                <a:solidFill>
                  <a:schemeClr val="tx1"/>
                </a:solidFill>
                <a:effectLst/>
                <a:latin typeface="+mn-lt"/>
                <a:ea typeface="+mn-ea"/>
                <a:cs typeface="+mn-cs"/>
              </a:rPr>
              <a:t>Volvió, pues, Jesús a decirles: De cierto, de cierto os digo: Yo soy la puerta de las ovejas.</a:t>
            </a:r>
            <a:r>
              <a:rPr lang="es-ES_tradnl" sz="1200" b="1" i="0" u="none" strike="noStrike" kern="1200" baseline="30000" noProof="0" dirty="0">
                <a:solidFill>
                  <a:schemeClr val="tx1"/>
                </a:solidFill>
                <a:effectLst/>
                <a:latin typeface="+mn-lt"/>
                <a:ea typeface="+mn-ea"/>
                <a:cs typeface="+mn-cs"/>
              </a:rPr>
              <a:t>8 </a:t>
            </a:r>
            <a:r>
              <a:rPr lang="es-ES_tradnl" sz="1200" b="0" i="0" u="none" strike="noStrike" kern="1200" noProof="0" dirty="0">
                <a:solidFill>
                  <a:schemeClr val="tx1"/>
                </a:solidFill>
                <a:effectLst/>
                <a:latin typeface="+mn-lt"/>
                <a:ea typeface="+mn-ea"/>
                <a:cs typeface="+mn-cs"/>
              </a:rPr>
              <a:t>Todos los que antes de mí vinieron, ladrones son y salteadores; pero no los oyeron las ovejas. </a:t>
            </a:r>
            <a:r>
              <a:rPr lang="es-ES_tradnl" sz="1200" b="1" i="0" u="none" strike="noStrike" kern="1200" baseline="30000" noProof="0" dirty="0">
                <a:solidFill>
                  <a:schemeClr val="tx1"/>
                </a:solidFill>
                <a:effectLst/>
                <a:latin typeface="+mn-lt"/>
                <a:ea typeface="+mn-ea"/>
                <a:cs typeface="+mn-cs"/>
              </a:rPr>
              <a:t>9 </a:t>
            </a:r>
            <a:r>
              <a:rPr lang="es-ES_tradnl" sz="1200" b="0" i="0" u="none" strike="noStrike" kern="1200" noProof="0" dirty="0">
                <a:solidFill>
                  <a:schemeClr val="tx1"/>
                </a:solidFill>
                <a:effectLst/>
                <a:latin typeface="+mn-lt"/>
                <a:ea typeface="+mn-ea"/>
                <a:cs typeface="+mn-cs"/>
              </a:rPr>
              <a:t>Yo soy la puerta; el que por mí entrare, será salvo; y entrará, y saldrá, y hallará pastos. </a:t>
            </a:r>
            <a:r>
              <a:rPr lang="es-ES_tradnl" sz="1200" b="1" i="0" u="none" strike="noStrike" kern="1200" baseline="30000" noProof="0" dirty="0">
                <a:solidFill>
                  <a:schemeClr val="tx1"/>
                </a:solidFill>
                <a:effectLst/>
                <a:latin typeface="+mn-lt"/>
                <a:ea typeface="+mn-ea"/>
                <a:cs typeface="+mn-cs"/>
              </a:rPr>
              <a:t>10 </a:t>
            </a:r>
            <a:r>
              <a:rPr lang="es-ES_tradnl" sz="1200" b="0" i="0" u="none" strike="noStrike" kern="1200" noProof="0" dirty="0">
                <a:solidFill>
                  <a:schemeClr val="tx1"/>
                </a:solidFill>
                <a:effectLst/>
                <a:latin typeface="+mn-lt"/>
                <a:ea typeface="+mn-ea"/>
                <a:cs typeface="+mn-cs"/>
              </a:rPr>
              <a:t>El ladrón no viene sino para hurtar y matar y destruir; yo he venido para que tengan vida, y para que la tengan en abundancia.</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10:11–15</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11 </a:t>
            </a:r>
            <a:r>
              <a:rPr lang="es-ES_tradnl" sz="1200" b="0" i="0" u="none" strike="noStrike" kern="1200" noProof="0" dirty="0">
                <a:solidFill>
                  <a:schemeClr val="tx1"/>
                </a:solidFill>
                <a:effectLst/>
                <a:latin typeface="+mn-lt"/>
                <a:ea typeface="+mn-ea"/>
                <a:cs typeface="+mn-cs"/>
              </a:rPr>
              <a:t>Yo soy el buen pastor; el buen pastor su vida da por las ovejas. </a:t>
            </a:r>
            <a:r>
              <a:rPr lang="es-ES_tradnl" sz="1200" b="1" i="0" u="none" strike="noStrike" kern="1200" baseline="30000" noProof="0" dirty="0">
                <a:solidFill>
                  <a:schemeClr val="tx1"/>
                </a:solidFill>
                <a:effectLst/>
                <a:latin typeface="+mn-lt"/>
                <a:ea typeface="+mn-ea"/>
                <a:cs typeface="+mn-cs"/>
              </a:rPr>
              <a:t>12 </a:t>
            </a:r>
            <a:r>
              <a:rPr lang="es-ES_tradnl" sz="1200" b="0" i="0" u="none" strike="noStrike" kern="1200" noProof="0" dirty="0">
                <a:solidFill>
                  <a:schemeClr val="tx1"/>
                </a:solidFill>
                <a:effectLst/>
                <a:latin typeface="+mn-lt"/>
                <a:ea typeface="+mn-ea"/>
                <a:cs typeface="+mn-cs"/>
              </a:rPr>
              <a:t>Mas el asalariado, y que no es el pastor, de quien no son propias las ovejas, ve venir al lobo y deja las ovejas y huye, y el lobo arrebata las ovejas y las dispersa. </a:t>
            </a:r>
            <a:r>
              <a:rPr lang="es-ES_tradnl" sz="1200" b="1" i="0" u="none" strike="noStrike" kern="1200" baseline="30000" noProof="0" dirty="0">
                <a:solidFill>
                  <a:schemeClr val="tx1"/>
                </a:solidFill>
                <a:effectLst/>
                <a:latin typeface="+mn-lt"/>
                <a:ea typeface="+mn-ea"/>
                <a:cs typeface="+mn-cs"/>
              </a:rPr>
              <a:t>13 </a:t>
            </a:r>
            <a:r>
              <a:rPr lang="es-ES_tradnl" sz="1200" b="0" i="0" u="none" strike="noStrike" kern="1200" noProof="0" dirty="0">
                <a:solidFill>
                  <a:schemeClr val="tx1"/>
                </a:solidFill>
                <a:effectLst/>
                <a:latin typeface="+mn-lt"/>
                <a:ea typeface="+mn-ea"/>
                <a:cs typeface="+mn-cs"/>
              </a:rPr>
              <a:t>Así que el asalariado huye, porque es asalariado, y no le importan las ovejas. </a:t>
            </a:r>
            <a:r>
              <a:rPr lang="es-ES_tradnl" sz="1200" b="1" i="0" u="none" strike="noStrike" kern="1200" baseline="30000" noProof="0" dirty="0">
                <a:solidFill>
                  <a:schemeClr val="tx1"/>
                </a:solidFill>
                <a:effectLst/>
                <a:latin typeface="+mn-lt"/>
                <a:ea typeface="+mn-ea"/>
                <a:cs typeface="+mn-cs"/>
              </a:rPr>
              <a:t>14 </a:t>
            </a:r>
            <a:r>
              <a:rPr lang="es-ES_tradnl" sz="1200" b="0" i="0" u="none" strike="noStrike" kern="1200" noProof="0" dirty="0">
                <a:solidFill>
                  <a:schemeClr val="tx1"/>
                </a:solidFill>
                <a:effectLst/>
                <a:latin typeface="+mn-lt"/>
                <a:ea typeface="+mn-ea"/>
                <a:cs typeface="+mn-cs"/>
              </a:rPr>
              <a:t>Yo soy el buen pastor; y conozco mis ovejas, y las mías me conocen, </a:t>
            </a:r>
            <a:r>
              <a:rPr lang="es-ES_tradnl" sz="1200" b="1" i="0" u="none" strike="noStrike" kern="1200" baseline="30000" noProof="0" dirty="0">
                <a:solidFill>
                  <a:schemeClr val="tx1"/>
                </a:solidFill>
                <a:effectLst/>
                <a:latin typeface="+mn-lt"/>
                <a:ea typeface="+mn-ea"/>
                <a:cs typeface="+mn-cs"/>
              </a:rPr>
              <a:t>15 </a:t>
            </a:r>
            <a:r>
              <a:rPr lang="es-ES_tradnl" sz="1200" b="0" i="0" u="none" strike="noStrike" kern="1200" noProof="0" dirty="0">
                <a:solidFill>
                  <a:schemeClr val="tx1"/>
                </a:solidFill>
                <a:effectLst/>
                <a:latin typeface="+mn-lt"/>
                <a:ea typeface="+mn-ea"/>
                <a:cs typeface="+mn-cs"/>
              </a:rPr>
              <a:t>así como el Padre me conoce, y yo conozco al Padre; y pongo mi vida por las ovejas.</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Pastores buenos versus pastores malos </a:t>
            </a:r>
            <a:r>
              <a:rPr lang="es-ES_tradnl" b="0" noProof="0" dirty="0">
                <a:solidFill>
                  <a:srgbClr val="141413"/>
                </a:solidFill>
                <a:effectLst/>
                <a:highlight>
                  <a:srgbClr val="00FFFF"/>
                </a:highlight>
                <a:latin typeface="Helvetica" pitchFamily="2" charset="0"/>
              </a:rPr>
              <a:t>(pg. 82,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dirty="0">
                <a:solidFill>
                  <a:schemeClr val="tx1"/>
                </a:solidFill>
                <a:effectLst/>
                <a:highlight>
                  <a:srgbClr val="00FFFF"/>
                </a:highlight>
                <a:latin typeface="+mn-lt"/>
                <a:ea typeface="+mn-ea"/>
                <a:cs typeface="+mn-cs"/>
              </a:rPr>
              <a:t>Los alumnos compararán la reprensión de Jesús a los fariseos en Juan 10 con la reprensión de Dios a los líderes de Israel en Ezequiel 34.</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9BF1179B-97F3-35E2-3BB2-4670FB15306D}"/>
              </a:ext>
            </a:extLst>
          </p:cNvPr>
          <p:cNvPicPr>
            <a:picLocks noChangeAspect="1"/>
          </p:cNvPicPr>
          <p:nvPr userDrawn="1"/>
        </p:nvPicPr>
        <p:blipFill>
          <a:blip r:embed="rId2">
            <a:extLst>
              <a:ext uri="{28A0092B-C50C-407E-A947-70E740481C1C}">
                <a14:useLocalDpi xmlns:a14="http://schemas.microsoft.com/office/drawing/2010/main" val="0"/>
              </a:ext>
            </a:extLst>
          </a:blip>
          <a:srcRect l="41" t="16007" r="5200" b="41145"/>
          <a:stretch>
            <a:fillRect/>
          </a:stretch>
        </p:blipFill>
        <p:spPr>
          <a:xfrm>
            <a:off x="910796" y="1053234"/>
            <a:ext cx="16466409" cy="4969556"/>
          </a:xfrm>
          <a:prstGeom prst="rect">
            <a:avLst/>
          </a:prstGeom>
        </p:spPr>
      </p:pic>
      <p:sp>
        <p:nvSpPr>
          <p:cNvPr id="8" name="AutoShape 4">
            <a:extLst>
              <a:ext uri="{FF2B5EF4-FFF2-40B4-BE49-F238E27FC236}">
                <a16:creationId xmlns:a16="http://schemas.microsoft.com/office/drawing/2014/main" id="{6AC07D80-2944-B667-7B99-059DEBCC10F3}"/>
              </a:ext>
            </a:extLst>
          </p:cNvPr>
          <p:cNvSpPr/>
          <p:nvPr userDrawn="1"/>
        </p:nvSpPr>
        <p:spPr>
          <a:xfrm>
            <a:off x="7138368" y="6025913"/>
            <a:ext cx="10238836" cy="3204730"/>
          </a:xfrm>
          <a:prstGeom prst="rect">
            <a:avLst/>
          </a:prstGeom>
          <a:solidFill>
            <a:schemeClr val="bg1"/>
          </a:solidFill>
        </p:spPr>
        <p:txBody>
          <a:bodyPr/>
          <a:lstStyle/>
          <a:p>
            <a:endParaRPr lang="es-ES_tradnl"/>
          </a:p>
        </p:txBody>
      </p:sp>
      <p:sp>
        <p:nvSpPr>
          <p:cNvPr id="9" name="AutoShape 3">
            <a:extLst>
              <a:ext uri="{FF2B5EF4-FFF2-40B4-BE49-F238E27FC236}">
                <a16:creationId xmlns:a16="http://schemas.microsoft.com/office/drawing/2014/main" id="{3262B4B4-CDC2-43D2-1A44-CE1C568A839E}"/>
              </a:ext>
            </a:extLst>
          </p:cNvPr>
          <p:cNvSpPr/>
          <p:nvPr userDrawn="1"/>
        </p:nvSpPr>
        <p:spPr>
          <a:xfrm>
            <a:off x="910796" y="6025913"/>
            <a:ext cx="6227572" cy="3204730"/>
          </a:xfrm>
          <a:prstGeom prst="rect">
            <a:avLst/>
          </a:prstGeom>
          <a:solidFill>
            <a:srgbClr val="8F0E27"/>
          </a:solidFill>
        </p:spPr>
        <p:txBody>
          <a:bodyPr/>
          <a:lstStyle/>
          <a:p>
            <a:endParaRPr lang="en-US" dirty="0"/>
          </a:p>
        </p:txBody>
      </p:sp>
      <p:sp>
        <p:nvSpPr>
          <p:cNvPr id="10" name="AutoShape 4">
            <a:extLst>
              <a:ext uri="{FF2B5EF4-FFF2-40B4-BE49-F238E27FC236}">
                <a16:creationId xmlns:a16="http://schemas.microsoft.com/office/drawing/2014/main" id="{27FFC6B3-BE5B-6CC8-2163-D82E45E5A6FF}"/>
              </a:ext>
            </a:extLst>
          </p:cNvPr>
          <p:cNvSpPr/>
          <p:nvPr userDrawn="1"/>
        </p:nvSpPr>
        <p:spPr>
          <a:xfrm>
            <a:off x="7138368" y="6025913"/>
            <a:ext cx="10238836" cy="3204730"/>
          </a:xfrm>
          <a:prstGeom prst="rect">
            <a:avLst/>
          </a:prstGeom>
          <a:solidFill>
            <a:srgbClr val="8F0E27">
              <a:alpha val="35000"/>
            </a:srgbClr>
          </a:solidFill>
        </p:spPr>
        <p:txBody>
          <a:bodyPr/>
          <a:lstStyle/>
          <a:p>
            <a:endParaRPr lang="es-ES_tradnl"/>
          </a:p>
        </p:txBody>
      </p:sp>
      <p:sp>
        <p:nvSpPr>
          <p:cNvPr id="11" name="TextBox 7">
            <a:extLst>
              <a:ext uri="{FF2B5EF4-FFF2-40B4-BE49-F238E27FC236}">
                <a16:creationId xmlns:a16="http://schemas.microsoft.com/office/drawing/2014/main" id="{794CA157-940E-74BE-344D-FB3AF51263B3}"/>
              </a:ext>
            </a:extLst>
          </p:cNvPr>
          <p:cNvSpPr txBox="1"/>
          <p:nvPr userDrawn="1"/>
        </p:nvSpPr>
        <p:spPr>
          <a:xfrm>
            <a:off x="7473117" y="6303011"/>
            <a:ext cx="9493633" cy="2650534"/>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s-ES_tradnl" sz="2800" i="1" spc="169" noProof="0" dirty="0">
                <a:solidFill>
                  <a:srgbClr val="1C2327"/>
                </a:solidFill>
                <a:latin typeface="Corbel" panose="020B0503020204020204" pitchFamily="34" charset="0"/>
              </a:rPr>
              <a:t>Juan fue uno de los doce discípulos de Jesús y testigo ocular de los acontecimientos que registró (21:24,25). Durante las próximas semanas, descubrirá nuevamente </a:t>
            </a:r>
            <a:br>
              <a:rPr lang="es-ES_tradnl" sz="2800" i="1" spc="169" noProof="0" dirty="0">
                <a:solidFill>
                  <a:srgbClr val="1C2327"/>
                </a:solidFill>
                <a:latin typeface="Corbel" panose="020B0503020204020204" pitchFamily="34" charset="0"/>
              </a:rPr>
            </a:br>
            <a:r>
              <a:rPr lang="es-ES_tradnl" sz="2800" i="1" spc="169" noProof="0" dirty="0">
                <a:solidFill>
                  <a:srgbClr val="1C2327"/>
                </a:solidFill>
                <a:latin typeface="Corbel" panose="020B0503020204020204" pitchFamily="34" charset="0"/>
              </a:rPr>
              <a:t>las buenas noticias del amor de Dios y cómo compartirlas con el mundo que Él creó.</a:t>
            </a:r>
            <a:endParaRPr lang="es-ES_tradnl" sz="2800" b="0" i="0" noProof="0" dirty="0">
              <a:effectLst/>
              <a:latin typeface="Franklin Gothic Medium" panose="020B0603020102020204" pitchFamily="34" charset="0"/>
            </a:endParaRPr>
          </a:p>
        </p:txBody>
      </p:sp>
      <p:grpSp>
        <p:nvGrpSpPr>
          <p:cNvPr id="12" name="Group 11">
            <a:extLst>
              <a:ext uri="{FF2B5EF4-FFF2-40B4-BE49-F238E27FC236}">
                <a16:creationId xmlns:a16="http://schemas.microsoft.com/office/drawing/2014/main" id="{A7234409-AD2F-D9AE-16E4-413A92E79283}"/>
              </a:ext>
            </a:extLst>
          </p:cNvPr>
          <p:cNvGrpSpPr/>
          <p:nvPr userDrawn="1"/>
        </p:nvGrpSpPr>
        <p:grpSpPr>
          <a:xfrm>
            <a:off x="1321250" y="6835751"/>
            <a:ext cx="5482368" cy="1775080"/>
            <a:chOff x="1157812" y="6756995"/>
            <a:chExt cx="5681805" cy="1775080"/>
          </a:xfrm>
        </p:grpSpPr>
        <p:sp>
          <p:nvSpPr>
            <p:cNvPr id="13" name="TextBox 6">
              <a:extLst>
                <a:ext uri="{FF2B5EF4-FFF2-40B4-BE49-F238E27FC236}">
                  <a16:creationId xmlns:a16="http://schemas.microsoft.com/office/drawing/2014/main" id="{544B0E97-2B6C-8301-B25E-B92363D1926C}"/>
                </a:ext>
              </a:extLst>
            </p:cNvPr>
            <p:cNvSpPr txBox="1"/>
            <p:nvPr userDrawn="1"/>
          </p:nvSpPr>
          <p:spPr>
            <a:xfrm>
              <a:off x="1226792" y="6756995"/>
              <a:ext cx="5612825" cy="711926"/>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EVANGELIO DE</a:t>
              </a:r>
            </a:p>
          </p:txBody>
        </p:sp>
        <p:sp>
          <p:nvSpPr>
            <p:cNvPr id="14" name="TextBox 6">
              <a:extLst>
                <a:ext uri="{FF2B5EF4-FFF2-40B4-BE49-F238E27FC236}">
                  <a16:creationId xmlns:a16="http://schemas.microsoft.com/office/drawing/2014/main" id="{DCA59458-310E-3709-101A-F3DB24666374}"/>
                </a:ext>
              </a:extLst>
            </p:cNvPr>
            <p:cNvSpPr txBox="1"/>
            <p:nvPr userDrawn="1"/>
          </p:nvSpPr>
          <p:spPr>
            <a:xfrm>
              <a:off x="1157812" y="7705117"/>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JUAN</a:t>
              </a:r>
            </a:p>
          </p:txBody>
        </p:sp>
      </p:grpSp>
      <p:sp>
        <p:nvSpPr>
          <p:cNvPr id="15" name="TextBox 8">
            <a:extLst>
              <a:ext uri="{FF2B5EF4-FFF2-40B4-BE49-F238E27FC236}">
                <a16:creationId xmlns:a16="http://schemas.microsoft.com/office/drawing/2014/main" id="{D055EA19-DA80-7FD6-D015-C87C53B9FD8E}"/>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11, UNIDAD 3, SEPTIEMBRE 2025 A FEBRERO 2026</a:t>
            </a:r>
          </a:p>
        </p:txBody>
      </p:sp>
      <p:pic>
        <p:nvPicPr>
          <p:cNvPr id="16" name="Picture 15">
            <a:extLst>
              <a:ext uri="{FF2B5EF4-FFF2-40B4-BE49-F238E27FC236}">
                <a16:creationId xmlns:a16="http://schemas.microsoft.com/office/drawing/2014/main" id="{6C87E2F0-F219-2F60-1FF9-F9CFD832301A}"/>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F0E27"/>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F0E27">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F0E27">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s-ES_tradnl"/>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5AA99101-6BD7-F347-BDEC-D085410F0AB8}"/>
              </a:ext>
            </a:extLst>
          </p:cNvPr>
          <p:cNvSpPr txBox="1"/>
          <p:nvPr userDrawn="1"/>
        </p:nvSpPr>
        <p:spPr>
          <a:xfrm>
            <a:off x="2837554" y="5042087"/>
            <a:ext cx="3021558" cy="84555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n-US" sz="2800" dirty="0">
                <a:solidFill>
                  <a:srgbClr val="FFFFFF"/>
                </a:solidFill>
                <a:latin typeface="Franklin Gothic Medium" panose="020B0603020102020204" pitchFamily="34" charset="0"/>
              </a:rPr>
              <a:t>JUAN 10:11</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69" r="20793"/>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txBody>
          <a:bodyPr/>
          <a:lstStyle/>
          <a:p>
            <a:endParaRPr lang="es-ES_tradnl"/>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LA VOZ DEL PASTOR</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4924" r="22420"/>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txBody>
          <a:bodyPr/>
          <a:lstStyle/>
          <a:p>
            <a:endParaRPr lang="es-ES_tradnl"/>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EL SACRIFICIO PERSONAL DEL PASTOR</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4119" r="19965"/>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F0E27"/>
          </a:solidFill>
        </p:spPr>
        <p:txBody>
          <a:bodyPr/>
          <a:lstStyle/>
          <a:p>
            <a:endParaRPr lang="es-ES_tradnl"/>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3486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EL PASTOR CONOCE A SUS OVEJAS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ABFE0C-9FD3-32D0-A33B-CA39C7DD0D16}"/>
              </a:ext>
            </a:extLst>
          </p:cNvPr>
          <p:cNvPicPr>
            <a:picLocks noChangeAspect="1"/>
          </p:cNvPicPr>
          <p:nvPr userDrawn="1"/>
        </p:nvPicPr>
        <p:blipFill>
          <a:blip r:embed="rId2">
            <a:extLst>
              <a:ext uri="{28A0092B-C50C-407E-A947-70E740481C1C}">
                <a14:useLocalDpi xmlns:a14="http://schemas.microsoft.com/office/drawing/2010/main" val="0"/>
              </a:ext>
            </a:extLst>
          </a:blip>
          <a:srcRect l="-91" r="36150"/>
          <a:stretch>
            <a:fillRect/>
          </a:stretch>
        </p:blipFill>
        <p:spPr>
          <a:xfrm>
            <a:off x="9144000" y="0"/>
            <a:ext cx="9144000" cy="9563099"/>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F0E27"/>
          </a:solidFill>
        </p:spPr>
        <p:txBody>
          <a:bodyPr/>
          <a:lstStyle/>
          <a:p>
            <a:endParaRPr lang="en-US" dirty="0"/>
          </a:p>
        </p:txBody>
      </p:sp>
      <p:sp>
        <p:nvSpPr>
          <p:cNvPr id="2" name="TextBox 5">
            <a:extLst>
              <a:ext uri="{FF2B5EF4-FFF2-40B4-BE49-F238E27FC236}">
                <a16:creationId xmlns:a16="http://schemas.microsoft.com/office/drawing/2014/main" id="{D2659397-49DB-8B6C-D0A1-4E23A506314F}"/>
              </a:ext>
            </a:extLst>
          </p:cNvPr>
          <p:cNvSpPr txBox="1"/>
          <p:nvPr userDrawn="1"/>
        </p:nvSpPr>
        <p:spPr>
          <a:xfrm>
            <a:off x="1371600" y="1579764"/>
            <a:ext cx="8915399" cy="796949"/>
          </a:xfrm>
          <a:prstGeom prst="rect">
            <a:avLst/>
          </a:prstGeom>
        </p:spPr>
        <p:txBody>
          <a:bodyPr wrap="square" lIns="0" tIns="0" rIns="0" bIns="0" rtlCol="0" anchor="ctr" anchorCtr="0">
            <a:spAutoFit/>
          </a:bodyPr>
          <a:lstStyle/>
          <a:p>
            <a:pPr>
              <a:lnSpc>
                <a:spcPts val="6599"/>
              </a:lnSpc>
            </a:pPr>
            <a:r>
              <a:rPr lang="en-US" sz="5000"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txBody>
          <a:bodyPr/>
          <a:lstStyle/>
          <a:p>
            <a:endParaRPr lang="es-ES_tradnl"/>
          </a:p>
        </p:txBody>
      </p:sp>
      <p:sp>
        <p:nvSpPr>
          <p:cNvPr id="9" name="TextBox 8">
            <a:extLst>
              <a:ext uri="{FF2B5EF4-FFF2-40B4-BE49-F238E27FC236}">
                <a16:creationId xmlns:a16="http://schemas.microsoft.com/office/drawing/2014/main" id="{75A4800A-B3CD-6EED-DB04-9E655238FE03}"/>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F0E27"/>
          </a:solidFill>
          <a:ln>
            <a:noFill/>
          </a:ln>
        </p:spPr>
        <p:txBody>
          <a:bodyPr/>
          <a:lstStyle/>
          <a:p>
            <a:endParaRPr lang="es-ES_tradnl"/>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txBody>
          <a:bodyPr/>
          <a:lstStyle/>
          <a:p>
            <a:endParaRPr lang="es-ES_tradnl"/>
          </a:p>
        </p:txBody>
      </p:sp>
      <p:sp>
        <p:nvSpPr>
          <p:cNvPr id="9" name="TextBox 8">
            <a:extLst>
              <a:ext uri="{FF2B5EF4-FFF2-40B4-BE49-F238E27FC236}">
                <a16:creationId xmlns:a16="http://schemas.microsoft.com/office/drawing/2014/main" id="{8E83FF63-A5D5-3BF4-CBBE-A31C2B98D5CB}"/>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s-ES_tradnl"/>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91AF93"/>
          </a:solidFill>
        </p:spPr>
        <p:txBody>
          <a:bodyPr/>
          <a:lstStyle/>
          <a:p>
            <a:endParaRPr lang="es-ES_tradnl"/>
          </a:p>
        </p:txBody>
      </p:sp>
      <p:sp>
        <p:nvSpPr>
          <p:cNvPr id="2" name="TextBox 1">
            <a:extLst>
              <a:ext uri="{FF2B5EF4-FFF2-40B4-BE49-F238E27FC236}">
                <a16:creationId xmlns:a16="http://schemas.microsoft.com/office/drawing/2014/main" id="{DE4CF6F1-FAA1-7281-BA59-6788D5FDABC3}"/>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2025 </a:t>
            </a:r>
            <a:r>
              <a:rPr lang="en-US" sz="2600" spc="169" dirty="0" err="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Todos </a:t>
            </a:r>
            <a:r>
              <a:rPr lang="en-US" sz="1613" b="0" i="1" spc="104" dirty="0" err="1">
                <a:solidFill>
                  <a:srgbClr val="FFFFFF"/>
                </a:solidFill>
                <a:latin typeface="Franklin Gothic Medium" panose="020B0603020102020204" pitchFamily="34" charset="0"/>
              </a:rPr>
              <a:t>los</a:t>
            </a:r>
            <a:r>
              <a:rPr lang="en-US" sz="1613" b="0" i="1" spc="104" dirty="0">
                <a:solidFill>
                  <a:srgbClr val="FFFFFF"/>
                </a:solidFill>
                <a:latin typeface="Franklin Gothic Medium" panose="020B0603020102020204" pitchFamily="34" charset="0"/>
              </a:rPr>
              <a:t> derechos </a:t>
            </a:r>
            <a:r>
              <a:rPr lang="en-US" sz="1613" b="0" i="1" spc="104" dirty="0" err="1">
                <a:solidFill>
                  <a:srgbClr val="FFFFFF"/>
                </a:solidFill>
                <a:latin typeface="Franklin Gothic Medium" panose="020B0603020102020204" pitchFamily="34" charset="0"/>
              </a:rPr>
              <a:t>reservados</a:t>
            </a:r>
            <a:r>
              <a:rPr lang="en-US" sz="1613" b="0" i="1" spc="104" dirty="0">
                <a:solidFill>
                  <a:srgbClr val="FFFFFF"/>
                </a:solidFill>
                <a:latin typeface="Franklin Gothic Medium" panose="020B0603020102020204" pitchFamily="34" charset="0"/>
              </a:rPr>
              <a:t>.</a:t>
            </a:r>
          </a:p>
        </p:txBody>
      </p:sp>
      <p:sp>
        <p:nvSpPr>
          <p:cNvPr id="10" name="TextBox 9">
            <a:extLst>
              <a:ext uri="{FF2B5EF4-FFF2-40B4-BE49-F238E27FC236}">
                <a16:creationId xmlns:a16="http://schemas.microsoft.com/office/drawing/2014/main" id="{5C1C530C-3FFE-0C55-21EF-BF8AE8B4DC83}"/>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6" name="AutoShape 7">
            <a:extLst>
              <a:ext uri="{FF2B5EF4-FFF2-40B4-BE49-F238E27FC236}">
                <a16:creationId xmlns:a16="http://schemas.microsoft.com/office/drawing/2014/main" id="{304EF8AF-D9E9-5086-1AAF-7DC1C1E5A5A6}"/>
              </a:ext>
            </a:extLst>
          </p:cNvPr>
          <p:cNvSpPr/>
          <p:nvPr userDrawn="1"/>
        </p:nvSpPr>
        <p:spPr>
          <a:xfrm>
            <a:off x="9687128" y="5600700"/>
            <a:ext cx="8600872" cy="62928"/>
          </a:xfrm>
          <a:prstGeom prst="rect">
            <a:avLst/>
          </a:prstGeom>
          <a:solidFill>
            <a:srgbClr val="8B3A2E"/>
          </a:solidFill>
          <a:ln>
            <a:noFill/>
          </a:ln>
        </p:spPr>
        <p:txBody>
          <a:bodyPr/>
          <a:lstStyle/>
          <a:p>
            <a:endParaRPr lang="es-ES_tradnl"/>
          </a:p>
        </p:txBody>
      </p:sp>
      <p:pic>
        <p:nvPicPr>
          <p:cNvPr id="7" name="Picture 6">
            <a:extLst>
              <a:ext uri="{FF2B5EF4-FFF2-40B4-BE49-F238E27FC236}">
                <a16:creationId xmlns:a16="http://schemas.microsoft.com/office/drawing/2014/main" id="{51DAB6E1-0566-0E87-1294-F80542BA1C8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8100"/>
            <a:ext cx="9144000" cy="10287000"/>
          </a:xfrm>
          <a:prstGeom prst="rect">
            <a:avLst/>
          </a:prstGeom>
        </p:spPr>
      </p:pic>
      <p:sp>
        <p:nvSpPr>
          <p:cNvPr id="8" name="AutoShape 4">
            <a:extLst>
              <a:ext uri="{FF2B5EF4-FFF2-40B4-BE49-F238E27FC236}">
                <a16:creationId xmlns:a16="http://schemas.microsoft.com/office/drawing/2014/main" id="{72D41772-9DC2-7893-6479-AE64E40992D0}"/>
              </a:ext>
            </a:extLst>
          </p:cNvPr>
          <p:cNvSpPr/>
          <p:nvPr userDrawn="1"/>
        </p:nvSpPr>
        <p:spPr>
          <a:xfrm>
            <a:off x="8001000" y="1028700"/>
            <a:ext cx="10287000" cy="1899077"/>
          </a:xfrm>
          <a:prstGeom prst="rect">
            <a:avLst/>
          </a:prstGeom>
          <a:solidFill>
            <a:srgbClr val="8B3A2E"/>
          </a:solidFill>
        </p:spPr>
        <p:txBody>
          <a:bodyPr/>
          <a:lstStyle/>
          <a:p>
            <a:endParaRPr lang="en-US" dirty="0"/>
          </a:p>
        </p:txBody>
      </p:sp>
      <p:sp>
        <p:nvSpPr>
          <p:cNvPr id="9" name="TextBox 5">
            <a:extLst>
              <a:ext uri="{FF2B5EF4-FFF2-40B4-BE49-F238E27FC236}">
                <a16:creationId xmlns:a16="http://schemas.microsoft.com/office/drawing/2014/main" id="{C856F558-0420-5CE6-75E3-A41DF20674E4}"/>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txBody>
          <a:bodyPr/>
          <a:lstStyle/>
          <a:p>
            <a:endParaRPr lang="es-ES_tradnl"/>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F0E27"/>
          </a:solidFill>
        </p:spPr>
        <p:txBody>
          <a:bodyPr/>
          <a:lstStyle/>
          <a:p>
            <a:endParaRPr lang="es-ES_tradnl"/>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F0E27"/>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18 — JESÚS: EL BUEN PASTOR</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10:16–21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 REBAÑO, UN PASTOR</a:t>
            </a:r>
          </a:p>
        </p:txBody>
      </p:sp>
      <p:sp>
        <p:nvSpPr>
          <p:cNvPr id="2" name="TextBox 5">
            <a:extLst>
              <a:ext uri="{FF2B5EF4-FFF2-40B4-BE49-F238E27FC236}">
                <a16:creationId xmlns:a16="http://schemas.microsoft.com/office/drawing/2014/main" id="{1DCF28DE-6F59-8EED-49BF-ECDE98362A7A}"/>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10:11–15</a:t>
            </a:r>
          </a:p>
        </p:txBody>
      </p:sp>
      <p:sp>
        <p:nvSpPr>
          <p:cNvPr id="3" name="TextBox 6">
            <a:extLst>
              <a:ext uri="{FF2B5EF4-FFF2-40B4-BE49-F238E27FC236}">
                <a16:creationId xmlns:a16="http://schemas.microsoft.com/office/drawing/2014/main" id="{9E2128FB-931E-5448-F5B9-D195753F69DB}"/>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PASTOR VERSUS ASALARIADO</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838200" y="3848100"/>
            <a:ext cx="91440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cree que la unidad es un factor tan importante para seguir a Jesús?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debe reaccionar un creyente cuando alguien tiene una opinión equivocada sobre Jesús (véase Juan 10:19–21)?</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10:22–27</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NO SON LAS OVEJAS DE JESÚS</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381000" y="3695700"/>
            <a:ext cx="100584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Muchas personas hoy no creen en Jesús a pesar del testimonio de la Palabra de Dios y de los cristianos de todos los tiempos. ¿En qué se parecen estos incrédulos a la multitud de Juan 10?</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cree que estas personas reaccionarían si Jesús respondiera a su pregunta anunciando que Él es el Mesías? (Véase Juan 6:15.)</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10:27–30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SIGUIENDO AL BUEN PASTOR</a:t>
            </a:r>
          </a:p>
        </p:txBody>
      </p:sp>
      <p:sp>
        <p:nvSpPr>
          <p:cNvPr id="2" name="TextBox 5">
            <a:extLst>
              <a:ext uri="{FF2B5EF4-FFF2-40B4-BE49-F238E27FC236}">
                <a16:creationId xmlns:a16="http://schemas.microsoft.com/office/drawing/2014/main" id="{51E55A2E-2D56-D9EB-670F-6D63908315E0}"/>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10:22–27</a:t>
            </a:r>
          </a:p>
        </p:txBody>
      </p:sp>
      <p:sp>
        <p:nvSpPr>
          <p:cNvPr id="3" name="TextBox 6">
            <a:extLst>
              <a:ext uri="{FF2B5EF4-FFF2-40B4-BE49-F238E27FC236}">
                <a16:creationId xmlns:a16="http://schemas.microsoft.com/office/drawing/2014/main" id="{DCFFB253-173A-2AF8-B028-ACF67829044F}"/>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NO SON LAS OVEJAS DE JESÚS</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695700"/>
            <a:ext cx="9525000" cy="443198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Jesús dijo que sus ovejas escuchan su voz. ¿Cómo practica usted escuchar la voz de Jesús? ¿Qué le ha ayudado a mejorar su habilidad para escuchar?</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cree que la gente se aleja del rebaño de Jesús? ¿Cómo podemos asegurarnos de que nuestra fe se mantenga fuerte y nos mantengamos fieles a Jesús?</a:t>
            </a:r>
          </a:p>
        </p:txBody>
      </p:sp>
    </p:spTree>
    <p:extLst>
      <p:ext uri="{BB962C8B-B14F-4D97-AF65-F5344CB8AC3E}">
        <p14:creationId xmlns:p14="http://schemas.microsoft.com/office/powerpoint/2010/main" val="58486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762000" y="3086100"/>
            <a:ext cx="8229600" cy="5909310"/>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Demos gracias a Dios por la vida abundante que tenemos en Jesús a través de su muerte sacrificial. Si tiene un amigo cristiano que se siente desanimado o con dudas, recuérdele la «vida plena y abundante» (Juan 10:10, </a:t>
            </a:r>
            <a:r>
              <a:rPr lang="es-ES_tradnl" sz="3200" noProof="0" dirty="0" err="1">
                <a:solidFill>
                  <a:schemeClr val="bg1"/>
                </a:solidFill>
                <a:latin typeface="Corbel" panose="020B0503020204020204" pitchFamily="34" charset="0"/>
              </a:rPr>
              <a:t>ntv</a:t>
            </a:r>
            <a:r>
              <a:rPr lang="es-ES_tradnl" sz="3200" noProof="0" dirty="0">
                <a:solidFill>
                  <a:schemeClr val="bg1"/>
                </a:solidFill>
                <a:latin typeface="Corbel" panose="020B0503020204020204" pitchFamily="34" charset="0"/>
              </a:rPr>
              <a:t>) disponible para los seguidores de Jesús, independientemente de sus circunstancias.</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Practique escuchar la voz del Buen Pastor.</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Pida al Espíritu Santo que lo guíe a las personas que necesitan reconciliarse con Dios. Escuche atentamente la dirección del Espíritu, y luego hable o actúe como Él le indique.</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Los cristianos deben seguir el </a:t>
            </a:r>
            <a:r>
              <a:rPr lang="es-ES_tradnl" sz="3600" i="1" noProof="0">
                <a:solidFill>
                  <a:schemeClr val="bg1"/>
                </a:solidFill>
                <a:latin typeface="Corbel" panose="020B0503020204020204" pitchFamily="34" charset="0"/>
              </a:rPr>
              <a:t>ejemplo </a:t>
            </a:r>
            <a:br>
              <a:rPr lang="es-ES_tradnl" sz="3600" i="1" noProof="0">
                <a:solidFill>
                  <a:schemeClr val="bg1"/>
                </a:solidFill>
                <a:latin typeface="Corbel" panose="020B0503020204020204" pitchFamily="34" charset="0"/>
              </a:rPr>
            </a:br>
            <a:r>
              <a:rPr lang="es-ES_tradnl" sz="3600" i="1" noProof="0">
                <a:solidFill>
                  <a:schemeClr val="bg1"/>
                </a:solidFill>
                <a:latin typeface="Corbel" panose="020B0503020204020204" pitchFamily="34" charset="0"/>
              </a:rPr>
              <a:t>de </a:t>
            </a:r>
            <a:r>
              <a:rPr lang="es-ES_tradnl" sz="3600" i="1" noProof="0" dirty="0">
                <a:solidFill>
                  <a:schemeClr val="bg1"/>
                </a:solidFill>
                <a:latin typeface="Corbel" panose="020B0503020204020204" pitchFamily="34" charset="0"/>
              </a:rPr>
              <a:t>Jesús y servirse unos a otros.</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80" y="3086100"/>
            <a:ext cx="7906385"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19</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JESÚS: NUESTRO EJEMPLO </a:t>
            </a:r>
            <a:br>
              <a:rPr lang="en-US" sz="440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DE SERVICIO</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52525F-BFEC-416E-C575-36DDBAE1D840}"/>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AÑADIR ENCABEZADO</a:t>
            </a:r>
            <a:endParaRPr lang="en-US" sz="5500" dirty="0">
              <a:solidFill>
                <a:schemeClr val="bg1">
                  <a:lumMod val="95000"/>
                </a:schemeClr>
              </a:solidFill>
            </a:endParaRPr>
          </a:p>
        </p:txBody>
      </p:sp>
      <p:sp>
        <p:nvSpPr>
          <p:cNvPr id="5" name="TextBox 4">
            <a:extLst>
              <a:ext uri="{FF2B5EF4-FFF2-40B4-BE49-F238E27FC236}">
                <a16:creationId xmlns:a16="http://schemas.microsoft.com/office/drawing/2014/main" id="{C1E8C84C-DBEE-F9DB-6DDB-962EC7FC72EF}"/>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p:txBody>
      </p:sp>
    </p:spTree>
    <p:extLst>
      <p:ext uri="{BB962C8B-B14F-4D97-AF65-F5344CB8AC3E}">
        <p14:creationId xmlns:p14="http://schemas.microsoft.com/office/powerpoint/2010/main" val="3845954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7429BEC7-1AF0-0F7E-6633-311109ADEC11}"/>
              </a:ext>
            </a:extLst>
          </p:cNvPr>
          <p:cNvSpPr txBox="1"/>
          <p:nvPr/>
        </p:nvSpPr>
        <p:spPr>
          <a:xfrm>
            <a:off x="9681181" y="5905500"/>
            <a:ext cx="7311420"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Como el Buen Pastor, Jesús nos guía y nos sustenta.</a:t>
            </a:r>
          </a:p>
        </p:txBody>
      </p:sp>
      <p:sp>
        <p:nvSpPr>
          <p:cNvPr id="5" name="TextBox 4">
            <a:extLst>
              <a:ext uri="{FF2B5EF4-FFF2-40B4-BE49-F238E27FC236}">
                <a16:creationId xmlns:a16="http://schemas.microsoft.com/office/drawing/2014/main" id="{3ECF913B-9F00-65D4-4215-0DF52361149E}"/>
              </a:ext>
            </a:extLst>
          </p:cNvPr>
          <p:cNvSpPr txBox="1"/>
          <p:nvPr/>
        </p:nvSpPr>
        <p:spPr>
          <a:xfrm>
            <a:off x="9681180" y="38481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18</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JESÚS: EL BUEN PASTOR</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63333CF1-0CDC-29CD-F679-3AB8DDE91D5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AÑADIR ENCABEZADO</a:t>
            </a:r>
            <a:endParaRPr lang="en-US" sz="5499" b="0" i="0" spc="300" dirty="0">
              <a:solidFill>
                <a:srgbClr val="FFFFFF"/>
              </a:solidFill>
              <a:latin typeface="Franklin Gothic Medium" panose="020B0603020102020204" pitchFamily="34" charset="0"/>
            </a:endParaRPr>
          </a:p>
        </p:txBody>
      </p:sp>
      <p:sp>
        <p:nvSpPr>
          <p:cNvPr id="5" name="TextBox 3">
            <a:extLst>
              <a:ext uri="{FF2B5EF4-FFF2-40B4-BE49-F238E27FC236}">
                <a16:creationId xmlns:a16="http://schemas.microsoft.com/office/drawing/2014/main" id="{F90D34FF-4F09-7764-22B1-8DBA59755548}"/>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err="1">
                <a:solidFill>
                  <a:schemeClr val="bg1">
                    <a:lumMod val="95000"/>
                  </a:schemeClr>
                </a:solidFill>
                <a:latin typeface="Corbel" panose="020B0503020204020204" pitchFamily="34" charset="0"/>
                <a:ea typeface="Palatino" pitchFamily="2" charset="77"/>
                <a:cs typeface="Calibri" panose="020F0502020204030204" pitchFamily="34" charset="0"/>
              </a:rPr>
              <a:t>Añadir</a:t>
            </a: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 </a:t>
            </a:r>
            <a:r>
              <a:rPr lang="en-US" sz="3600" dirty="0" err="1">
                <a:solidFill>
                  <a:schemeClr val="bg1">
                    <a:lumMod val="95000"/>
                  </a:schemeClr>
                </a:solidFill>
                <a:latin typeface="Corbel" panose="020B0503020204020204" pitchFamily="34" charset="0"/>
                <a:ea typeface="Palatino" pitchFamily="2" charset="77"/>
                <a:cs typeface="Calibri" panose="020F0502020204030204" pitchFamily="34" charset="0"/>
              </a:rPr>
              <a:t>texto</a:t>
            </a:r>
            <a:endParaRPr lang="en-US" sz="36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23927336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24601" y="4310232"/>
            <a:ext cx="7924800" cy="1107996"/>
          </a:xfrm>
          <a:prstGeom prst="rect">
            <a:avLst/>
          </a:prstGeom>
        </p:spPr>
        <p:txBody>
          <a:bodyPr wrap="square" lIns="0" tIns="0" rIns="0" bIns="0" rtlCol="0" anchor="ctr">
            <a:spAutoFit/>
          </a:bodyPr>
          <a:lstStyle/>
          <a:p>
            <a:r>
              <a:rPr lang="es-ES_tradnl" sz="3600" noProof="0" dirty="0">
                <a:solidFill>
                  <a:schemeClr val="bg1"/>
                </a:solidFill>
                <a:latin typeface="Corbel" panose="020B0503020204020204" pitchFamily="34" charset="0"/>
              </a:rPr>
              <a:t>Yo soy el buen pastor; el buen pastor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su vida da por las ovejas</a:t>
            </a: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JESÚS, EL BUEN PASTOR</a:t>
            </a:r>
          </a:p>
          <a:p>
            <a:pPr>
              <a:lnSpc>
                <a:spcPts val="3840"/>
              </a:lnSpc>
            </a:pPr>
            <a:r>
              <a:rPr lang="en-US" sz="3200" spc="160" dirty="0">
                <a:solidFill>
                  <a:srgbClr val="FFFFFF"/>
                </a:solidFill>
                <a:latin typeface="Franklin Gothic Medium" panose="020B0603020102020204" pitchFamily="34" charset="0"/>
              </a:rPr>
              <a:t>Juan 10:1–6</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839200" cy="3323987"/>
          </a:xfrm>
          <a:prstGeom prst="rect">
            <a:avLst/>
          </a:prstGeom>
        </p:spPr>
        <p:txBody>
          <a:bodyPr wrap="square" lIns="0" tIns="0" rIns="0" bIns="0" rtlCol="0" anchor="t">
            <a:spAutoFit/>
          </a:bodyPr>
          <a:lstStyle/>
          <a:p>
            <a:pPr marL="342900" indent="-342900">
              <a:buFont typeface="Arial" panose="020B0604020202020204" pitchFamily="34" charset="0"/>
              <a:buChar char="•"/>
            </a:pPr>
            <a:r>
              <a:rPr lang="es-ES_tradnl" sz="3600" noProof="0" dirty="0">
                <a:solidFill>
                  <a:schemeClr val="bg1"/>
                </a:solidFill>
                <a:latin typeface="Corbel" panose="020B0503020204020204" pitchFamily="34" charset="0"/>
              </a:rPr>
              <a:t>¿Cómo explicaría el proceso de reconocer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la voz de Jesús? </a:t>
            </a:r>
          </a:p>
          <a:p>
            <a:pPr marL="342900" indent="-342900">
              <a:buFont typeface="Arial" panose="020B0604020202020204" pitchFamily="34" charset="0"/>
              <a:buChar char="•"/>
            </a:pPr>
            <a:r>
              <a:rPr lang="es-ES_tradnl" sz="3600" noProof="0" dirty="0">
                <a:solidFill>
                  <a:schemeClr val="bg1"/>
                </a:solidFill>
                <a:latin typeface="Corbel" panose="020B0503020204020204" pitchFamily="34" charset="0"/>
              </a:rPr>
              <a:t>¿Cuáles son otras voces que nos llaman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a seguirlas? ¿Cuál debería ser nuestra respuesta a aquellos que nos alejan del rebaño (véase Juan 10:5)?</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10:7–10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JESÚS, LA PUERTA</a:t>
            </a:r>
          </a:p>
        </p:txBody>
      </p:sp>
      <p:sp>
        <p:nvSpPr>
          <p:cNvPr id="2" name="TextBox 6">
            <a:extLst>
              <a:ext uri="{FF2B5EF4-FFF2-40B4-BE49-F238E27FC236}">
                <a16:creationId xmlns:a16="http://schemas.microsoft.com/office/drawing/2014/main" id="{41A5F428-262A-9DF3-5EFA-83668C48B4F9}"/>
              </a:ext>
            </a:extLst>
          </p:cNvPr>
          <p:cNvSpPr txBox="1"/>
          <p:nvPr/>
        </p:nvSpPr>
        <p:spPr>
          <a:xfrm>
            <a:off x="9451299"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JESÚS, EL BUEN PASTOR</a:t>
            </a:r>
          </a:p>
          <a:p>
            <a:pPr>
              <a:lnSpc>
                <a:spcPts val="3840"/>
              </a:lnSpc>
            </a:pPr>
            <a:r>
              <a:rPr lang="en-US" sz="3200" spc="160" dirty="0">
                <a:solidFill>
                  <a:srgbClr val="FFFFFF"/>
                </a:solidFill>
                <a:latin typeface="Franklin Gothic Medium" panose="020B0603020102020204" pitchFamily="34" charset="0"/>
              </a:rPr>
              <a:t>Juan 10:1–6</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1295400" y="3695700"/>
            <a:ext cx="8382000" cy="3877985"/>
          </a:xfrm>
          <a:prstGeom prst="rect">
            <a:avLst/>
          </a:prstGeom>
        </p:spPr>
        <p:txBody>
          <a:bodyPr wrap="square" lIns="0" tIns="0" rIns="0" bIns="0" rtlCol="0" anchor="t">
            <a:spAutoFit/>
          </a:bodyPr>
          <a:lstStyle/>
          <a:p>
            <a:pPr marL="369888" indent="-369888">
              <a:buFont typeface="Arial" panose="020B0604020202020204" pitchFamily="34" charset="0"/>
              <a:buChar char="•"/>
            </a:pPr>
            <a:r>
              <a:rPr lang="es-ES_tradnl" sz="3600" noProof="0" dirty="0">
                <a:solidFill>
                  <a:schemeClr val="bg1"/>
                </a:solidFill>
                <a:latin typeface="Corbel" panose="020B0503020204020204" pitchFamily="34" charset="0"/>
              </a:rPr>
              <a:t>¿Por qué cree que Jesús se describió a sí mismo como el Buen Pastor y la puerta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del redil en lugar de elegir solo una de esas analogías?</a:t>
            </a:r>
          </a:p>
          <a:p>
            <a:pPr marL="369888" indent="-369888">
              <a:buFont typeface="Arial" panose="020B0604020202020204" pitchFamily="34" charset="0"/>
              <a:buChar char="•"/>
            </a:pPr>
            <a:r>
              <a:rPr lang="es-ES_tradnl" sz="3600" noProof="0" dirty="0">
                <a:solidFill>
                  <a:schemeClr val="bg1"/>
                </a:solidFill>
                <a:latin typeface="Corbel" panose="020B0503020204020204" pitchFamily="34" charset="0"/>
              </a:rPr>
              <a:t>¿Qué significa para un seguidor de Jesús tener una «vida plena y abundante»?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¿Qué no significa?</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10:11–15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PASTOR VERSUS ASALARIADO</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922776"/>
            <a:ext cx="89916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¿En qué notamos que los falsos maestros de la actualidad se comportan como si fueran asalariados?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algunas formas prácticas en que podemos mostrar amor sacrificial, tanto a Dios como a las personas?</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11950</TotalTime>
  <Words>1869</Words>
  <Application>Microsoft Macintosh PowerPoint</Application>
  <PresentationFormat>Custom</PresentationFormat>
  <Paragraphs>115</Paragraphs>
  <Slides>21</Slides>
  <Notes>21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21</vt:i4>
      </vt:variant>
    </vt:vector>
  </HeadingPairs>
  <TitlesOfParts>
    <vt:vector size="30" baseType="lpstr">
      <vt:lpstr>Arial</vt:lpstr>
      <vt:lpstr>Calibri</vt:lpstr>
      <vt:lpstr>Corbel</vt:lpstr>
      <vt:lpstr>Franklin Gothic Book</vt:lpstr>
      <vt:lpstr>Franklin Gothic Medium</vt:lpstr>
      <vt:lpstr>Helvetica</vt:lpstr>
      <vt:lpstr>Minion Pro</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Arancibia, Janet</cp:lastModifiedBy>
  <cp:revision>8</cp:revision>
  <dcterms:created xsi:type="dcterms:W3CDTF">2023-08-11T18:12:45Z</dcterms:created>
  <dcterms:modified xsi:type="dcterms:W3CDTF">2025-10-06T18:27:57Z</dcterms:modified>
  <dc:identifier>DAEvRMTdTXk</dc:identifier>
</cp:coreProperties>
</file>